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84" autoAdjust="0"/>
    <p:restoredTop sz="94660"/>
  </p:normalViewPr>
  <p:slideViewPr>
    <p:cSldViewPr snapToGrid="0">
      <p:cViewPr varScale="1">
        <p:scale>
          <a:sx n="76" d="100"/>
          <a:sy n="76" d="100"/>
        </p:scale>
        <p:origin x="3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2A217-A88E-40C8-9F82-B27D5C7261C8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67EC-5050-4125-8FAE-7E07C003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589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2A217-A88E-40C8-9F82-B27D5C7261C8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67EC-5050-4125-8FAE-7E07C003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884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2A217-A88E-40C8-9F82-B27D5C7261C8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67EC-5050-4125-8FAE-7E07C003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764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2A217-A88E-40C8-9F82-B27D5C7261C8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67EC-5050-4125-8FAE-7E07C003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924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2A217-A88E-40C8-9F82-B27D5C7261C8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67EC-5050-4125-8FAE-7E07C003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880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2A217-A88E-40C8-9F82-B27D5C7261C8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67EC-5050-4125-8FAE-7E07C003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291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2A217-A88E-40C8-9F82-B27D5C7261C8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67EC-5050-4125-8FAE-7E07C003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2A217-A88E-40C8-9F82-B27D5C7261C8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67EC-5050-4125-8FAE-7E07C003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611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2A217-A88E-40C8-9F82-B27D5C7261C8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67EC-5050-4125-8FAE-7E07C003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6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2A217-A88E-40C8-9F82-B27D5C7261C8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67EC-5050-4125-8FAE-7E07C003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114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2A217-A88E-40C8-9F82-B27D5C7261C8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67EC-5050-4125-8FAE-7E07C003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448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2A217-A88E-40C8-9F82-B27D5C7261C8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D67EC-5050-4125-8FAE-7E07C003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382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5WWC IPTV solutions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S2-19xxxx </a:t>
            </a:r>
            <a:r>
              <a:rPr lang="en-US" dirty="0" err="1" smtClean="0"/>
              <a:t>Rapporteour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50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S2-1906892 discussion/ S2-1906891 CR  (Juniper Networks)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000" dirty="0" smtClean="0"/>
              <a:t>Principles</a:t>
            </a:r>
          </a:p>
          <a:p>
            <a:r>
              <a:rPr lang="en-US" sz="2000" dirty="0" smtClean="0"/>
              <a:t>separate IGMP/PIM module, and to apply the multicast access control inside the IGMP/PIM module.</a:t>
            </a:r>
          </a:p>
          <a:p>
            <a:r>
              <a:rPr lang="en-US" sz="2000" dirty="0" smtClean="0"/>
              <a:t>the SMF could directly pass the access control rules to the UPF, to be applied inside the IGMP module instead of in the forwarding path.</a:t>
            </a:r>
          </a:p>
          <a:p>
            <a:r>
              <a:rPr lang="en-US" sz="2000" dirty="0" smtClean="0"/>
              <a:t>PDR for IGMP and PIM</a:t>
            </a:r>
          </a:p>
          <a:p>
            <a:r>
              <a:rPr lang="en-US" sz="2000" dirty="0" smtClean="0"/>
              <a:t>When UPF detects UL the IGMP/PIM join messages via the PDU Session message sends the messages to a local module responsible for the IGMP/PIM protocol</a:t>
            </a:r>
          </a:p>
          <a:p>
            <a:r>
              <a:rPr lang="en-US" sz="2000" dirty="0" smtClean="0"/>
              <a:t>The local module determines if the IGMP join request is allowed or not according to the multicast access control list it received from </a:t>
            </a:r>
            <a:r>
              <a:rPr lang="en-US" sz="2000" dirty="0" smtClean="0"/>
              <a:t>SMF</a:t>
            </a:r>
          </a:p>
          <a:p>
            <a:r>
              <a:rPr lang="en-US" sz="2000" dirty="0" smtClean="0"/>
              <a:t>The proposal is to make it generic for Multicast.</a:t>
            </a:r>
          </a:p>
          <a:p>
            <a:r>
              <a:rPr lang="en-US" sz="2000" dirty="0" smtClean="0"/>
              <a:t>The DL “PDR/FAR”  for multicast packets to the destination are generated internally by UPF </a:t>
            </a:r>
            <a:r>
              <a:rPr lang="en-US" sz="2000" dirty="0" err="1" smtClean="0"/>
              <a:t>fr</a:t>
            </a:r>
            <a:r>
              <a:rPr lang="en-US" sz="2000" dirty="0" smtClean="0"/>
              <a:t> implementation and NOT by SMF </a:t>
            </a:r>
          </a:p>
          <a:p>
            <a:r>
              <a:rPr lang="en-US" sz="2000" dirty="0"/>
              <a:t>UPF acting as a IP Multicast Router </a:t>
            </a:r>
            <a:endParaRPr lang="en-US" sz="2000" dirty="0" smtClean="0"/>
          </a:p>
          <a:p>
            <a:r>
              <a:rPr lang="en-US" sz="2000" dirty="0" smtClean="0"/>
              <a:t>Preview of TV is managed by internal module</a:t>
            </a:r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0422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an 45"/>
          <p:cNvSpPr/>
          <p:nvPr/>
        </p:nvSpPr>
        <p:spPr>
          <a:xfrm rot="5400000">
            <a:off x="1216219" y="5202297"/>
            <a:ext cx="413359" cy="723567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Can 43"/>
          <p:cNvSpPr/>
          <p:nvPr/>
        </p:nvSpPr>
        <p:spPr>
          <a:xfrm rot="5400000">
            <a:off x="1257912" y="3582010"/>
            <a:ext cx="413359" cy="723567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S2-1906892 discussion/ S2-1906891 CR  (Juniper Networks)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33297" y="3681894"/>
            <a:ext cx="907942" cy="5941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5G-RG1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13821" y="5267030"/>
            <a:ext cx="907942" cy="5941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5G-RG2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409938" y="3309935"/>
            <a:ext cx="536963" cy="3719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88711" y="3304323"/>
            <a:ext cx="536963" cy="3616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10844" y="3100191"/>
            <a:ext cx="2508454" cy="14217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145995" y="3008586"/>
            <a:ext cx="1200257" cy="36740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“multicast interface”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99446" y="1690990"/>
            <a:ext cx="760839" cy="5530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SMF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707231" y="3105141"/>
            <a:ext cx="1854309" cy="28335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interface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9" name="Can 18"/>
          <p:cNvSpPr/>
          <p:nvPr/>
        </p:nvSpPr>
        <p:spPr>
          <a:xfrm rot="5400000">
            <a:off x="9519780" y="3420808"/>
            <a:ext cx="413359" cy="2154477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8948815" y="3863521"/>
            <a:ext cx="45076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N6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3384655" y="4953781"/>
            <a:ext cx="536963" cy="3719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363428" y="4948169"/>
            <a:ext cx="536963" cy="3616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185561" y="4744037"/>
            <a:ext cx="2508454" cy="14217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2195546" y="6203217"/>
            <a:ext cx="135485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N4 session 6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5458335" y="3159393"/>
            <a:ext cx="122010" cy="2859362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8" name="Left Arrow 27"/>
          <p:cNvSpPr/>
          <p:nvPr/>
        </p:nvSpPr>
        <p:spPr>
          <a:xfrm>
            <a:off x="5580345" y="4579044"/>
            <a:ext cx="4020855" cy="115537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Left Arrow 28"/>
          <p:cNvSpPr/>
          <p:nvPr/>
        </p:nvSpPr>
        <p:spPr>
          <a:xfrm>
            <a:off x="1498485" y="3886026"/>
            <a:ext cx="4020855" cy="115537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Left Arrow 29"/>
          <p:cNvSpPr/>
          <p:nvPr/>
        </p:nvSpPr>
        <p:spPr>
          <a:xfrm>
            <a:off x="1498484" y="5506313"/>
            <a:ext cx="4020855" cy="115537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3780154" y="3144230"/>
            <a:ext cx="15905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IGMP Join/PIM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4" name="Rectangle 2"/>
          <p:cNvSpPr>
            <a:spLocks noChangeArrowheads="1"/>
          </p:cNvSpPr>
          <p:nvPr/>
        </p:nvSpPr>
        <p:spPr bwMode="auto">
          <a:xfrm>
            <a:off x="5576441" y="2336672"/>
            <a:ext cx="17735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multicast Access 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control </a:t>
            </a:r>
            <a:r>
              <a:rPr lang="en-US" dirty="0" smtClean="0">
                <a:solidFill>
                  <a:srgbClr val="00B050"/>
                </a:solidFill>
              </a:rPr>
              <a:t>list </a:t>
            </a:r>
            <a:endParaRPr lang="en-US" dirty="0">
              <a:solidFill>
                <a:srgbClr val="00B05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flipV="1">
            <a:off x="1828800" y="3569918"/>
            <a:ext cx="3507288" cy="12526"/>
          </a:xfrm>
          <a:prstGeom prst="straightConnector1">
            <a:avLst/>
          </a:prstGeom>
          <a:ln w="349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15" idx="2"/>
          </p:cNvCxnSpPr>
          <p:nvPr/>
        </p:nvCxnSpPr>
        <p:spPr>
          <a:xfrm>
            <a:off x="5479866" y="2244003"/>
            <a:ext cx="380419" cy="1338441"/>
          </a:xfrm>
          <a:prstGeom prst="straightConnector1">
            <a:avLst/>
          </a:prstGeom>
          <a:ln w="349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1868152" y="2453096"/>
            <a:ext cx="7200691" cy="4317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2"/>
          <p:cNvSpPr>
            <a:spLocks noChangeArrowheads="1"/>
          </p:cNvSpPr>
          <p:nvPr/>
        </p:nvSpPr>
        <p:spPr bwMode="auto">
          <a:xfrm>
            <a:off x="783566" y="3180237"/>
            <a:ext cx="13276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PDU session</a:t>
            </a:r>
            <a:endParaRPr lang="en-US" dirty="0"/>
          </a:p>
        </p:txBody>
      </p:sp>
      <p:cxnSp>
        <p:nvCxnSpPr>
          <p:cNvPr id="48" name="Straight Arrow Connector 47"/>
          <p:cNvCxnSpPr/>
          <p:nvPr/>
        </p:nvCxnSpPr>
        <p:spPr>
          <a:xfrm flipH="1">
            <a:off x="3772064" y="2350477"/>
            <a:ext cx="1673354" cy="840222"/>
          </a:xfrm>
          <a:prstGeom prst="straightConnector1">
            <a:avLst/>
          </a:prstGeom>
          <a:ln w="349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9973576" y="1504708"/>
            <a:ext cx="536963" cy="3719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9290552" y="1510320"/>
            <a:ext cx="536963" cy="3616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3" name="Rectangle 2"/>
          <p:cNvSpPr>
            <a:spLocks noChangeArrowheads="1"/>
          </p:cNvSpPr>
          <p:nvPr/>
        </p:nvSpPr>
        <p:spPr bwMode="auto">
          <a:xfrm>
            <a:off x="10781942" y="1458000"/>
            <a:ext cx="4299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UL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2321169" y="3849839"/>
            <a:ext cx="542611" cy="5292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“FAR”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016365" y="3867910"/>
            <a:ext cx="1387207" cy="5419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“PDR </a:t>
            </a:r>
            <a:r>
              <a:rPr lang="en-US" sz="1400" dirty="0">
                <a:solidFill>
                  <a:schemeClr val="tx1"/>
                </a:solidFill>
              </a:rPr>
              <a:t>multicast </a:t>
            </a:r>
            <a:r>
              <a:rPr lang="en-US" sz="1400" dirty="0" smtClean="0">
                <a:solidFill>
                  <a:schemeClr val="tx1"/>
                </a:solidFill>
              </a:rPr>
              <a:t>address”</a:t>
            </a:r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6" name="Rectangle 2"/>
          <p:cNvSpPr>
            <a:spLocks noChangeArrowheads="1"/>
          </p:cNvSpPr>
          <p:nvPr/>
        </p:nvSpPr>
        <p:spPr bwMode="auto">
          <a:xfrm>
            <a:off x="10803698" y="1936032"/>
            <a:ext cx="4251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DL</a:t>
            </a:r>
            <a:endParaRPr lang="en-US" dirty="0"/>
          </a:p>
        </p:txBody>
      </p:sp>
      <p:sp>
        <p:nvSpPr>
          <p:cNvPr id="39" name="Rectangle 2"/>
          <p:cNvSpPr>
            <a:spLocks noChangeArrowheads="1"/>
          </p:cNvSpPr>
          <p:nvPr/>
        </p:nvSpPr>
        <p:spPr bwMode="auto">
          <a:xfrm>
            <a:off x="2370617" y="2376963"/>
            <a:ext cx="2670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PD/ FAR for sending IGMP 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to internal module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6692398" y="3091038"/>
            <a:ext cx="274325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It is assumed that 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traffic goes 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to the “multicast Interface”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Per internal definition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51024" y="2012177"/>
            <a:ext cx="500351" cy="3719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9980734" y="1996802"/>
            <a:ext cx="693604" cy="3616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80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S2-1907379 CR (Nokia)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6963"/>
            <a:ext cx="10515600" cy="4730000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The SMF sent to the UPF acting as PSA N4 rules, PDR, FAR,.. related with the allowed IPTV services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IGMP to UPF.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UL PDR </a:t>
            </a:r>
            <a:r>
              <a:rPr lang="en-US" sz="2000" dirty="0" smtClean="0"/>
              <a:t>for </a:t>
            </a:r>
            <a:r>
              <a:rPr lang="en-US" sz="2000" dirty="0" smtClean="0"/>
              <a:t>detecting IGMP</a:t>
            </a:r>
            <a:endParaRPr lang="en-US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FAR </a:t>
            </a:r>
            <a:r>
              <a:rPr lang="en-US" sz="2000" dirty="0" smtClean="0"/>
              <a:t>associated to the UL PDR is used to accept the IGMP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Local table is create by UPF to manage the replication N4 of the needed traffic, in order to associated the DL FAR and it is left for implementation.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All DL FAR/PDR are creates by SMF based on Access List for all possible multicast traffic that UE can received.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Replication matching based on IGMP is done internal process left to implementation</a:t>
            </a:r>
            <a:endParaRPr lang="en-US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UPF </a:t>
            </a:r>
            <a:r>
              <a:rPr lang="en-US" sz="2000" dirty="0" smtClean="0"/>
              <a:t>acting as a IP Multicast Router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PCRT (Policy Control Request Trigger) to report if a UE join/leave a IP multicast </a:t>
            </a:r>
            <a:r>
              <a:rPr lang="en-US" sz="2000" dirty="0" smtClean="0"/>
              <a:t>group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Preview is managed by PCRT notification message toward SMF for authorization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Manage only 1 group per IGMP message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7635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S2-1907379 CR (Nokia)</a:t>
            </a:r>
            <a:endParaRPr lang="en-US" dirty="0"/>
          </a:p>
        </p:txBody>
      </p:sp>
      <p:sp>
        <p:nvSpPr>
          <p:cNvPr id="5" name="Can 4"/>
          <p:cNvSpPr/>
          <p:nvPr/>
        </p:nvSpPr>
        <p:spPr>
          <a:xfrm rot="5400000">
            <a:off x="1216219" y="5202297"/>
            <a:ext cx="413359" cy="723567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n 5"/>
          <p:cNvSpPr/>
          <p:nvPr/>
        </p:nvSpPr>
        <p:spPr>
          <a:xfrm rot="5400000">
            <a:off x="1257912" y="3582010"/>
            <a:ext cx="413359" cy="723567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3297" y="3681894"/>
            <a:ext cx="907942" cy="5941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5G-RG1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13821" y="5267030"/>
            <a:ext cx="907942" cy="5941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5G-RG2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409938" y="3309935"/>
            <a:ext cx="536963" cy="3719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88711" y="3304323"/>
            <a:ext cx="536963" cy="3616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99446" y="1690990"/>
            <a:ext cx="760839" cy="5530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SMF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35760" y="3842428"/>
            <a:ext cx="1015559" cy="30804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409938" y="3854071"/>
            <a:ext cx="536963" cy="29640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7" name="Can 16"/>
          <p:cNvSpPr/>
          <p:nvPr/>
        </p:nvSpPr>
        <p:spPr>
          <a:xfrm rot="5400000">
            <a:off x="9519780" y="3420808"/>
            <a:ext cx="413359" cy="2154477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8948815" y="3863521"/>
            <a:ext cx="45076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N6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3279566" y="5103993"/>
            <a:ext cx="536963" cy="3719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343113" y="5083964"/>
            <a:ext cx="536963" cy="3616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458335" y="3159393"/>
            <a:ext cx="122010" cy="2859362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4" name="Left Arrow 23"/>
          <p:cNvSpPr/>
          <p:nvPr/>
        </p:nvSpPr>
        <p:spPr>
          <a:xfrm>
            <a:off x="5580345" y="4579044"/>
            <a:ext cx="4020855" cy="115537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Left Arrow 24"/>
          <p:cNvSpPr/>
          <p:nvPr/>
        </p:nvSpPr>
        <p:spPr>
          <a:xfrm>
            <a:off x="1498485" y="3886026"/>
            <a:ext cx="4020855" cy="115537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Left Arrow 25"/>
          <p:cNvSpPr/>
          <p:nvPr/>
        </p:nvSpPr>
        <p:spPr>
          <a:xfrm>
            <a:off x="1498484" y="5506313"/>
            <a:ext cx="4020855" cy="115537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3780154" y="3144230"/>
            <a:ext cx="15905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IGMP Join/PIM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5594901" y="2353439"/>
            <a:ext cx="30711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PDR/FAR  multicast control list </a:t>
            </a:r>
            <a:endParaRPr lang="en-US" dirty="0">
              <a:solidFill>
                <a:srgbClr val="00B050"/>
              </a:solidFill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1828800" y="3569918"/>
            <a:ext cx="3507288" cy="12526"/>
          </a:xfrm>
          <a:prstGeom prst="straightConnector1">
            <a:avLst/>
          </a:prstGeom>
          <a:ln w="349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3" idx="2"/>
          </p:cNvCxnSpPr>
          <p:nvPr/>
        </p:nvCxnSpPr>
        <p:spPr>
          <a:xfrm flipH="1">
            <a:off x="4019940" y="2244003"/>
            <a:ext cx="1459926" cy="871293"/>
          </a:xfrm>
          <a:prstGeom prst="straightConnector1">
            <a:avLst/>
          </a:prstGeom>
          <a:ln w="349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1868152" y="2453096"/>
            <a:ext cx="7200691" cy="4317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783566" y="3180237"/>
            <a:ext cx="13276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PDU session</a:t>
            </a:r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9973576" y="1504708"/>
            <a:ext cx="536963" cy="3719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290552" y="1510320"/>
            <a:ext cx="536963" cy="3616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10763027" y="1502616"/>
            <a:ext cx="4299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UL</a:t>
            </a:r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9290552" y="1976096"/>
            <a:ext cx="536963" cy="3719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9983008" y="1994168"/>
            <a:ext cx="536963" cy="3616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9" name="Rectangle 2"/>
          <p:cNvSpPr>
            <a:spLocks noChangeArrowheads="1"/>
          </p:cNvSpPr>
          <p:nvPr/>
        </p:nvSpPr>
        <p:spPr bwMode="auto">
          <a:xfrm>
            <a:off x="10803698" y="1936032"/>
            <a:ext cx="4251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DL</a:t>
            </a:r>
            <a:endParaRPr lang="en-US" dirty="0"/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5632266" y="2396403"/>
            <a:ext cx="1977296" cy="1605160"/>
          </a:xfrm>
          <a:prstGeom prst="straightConnector1">
            <a:avLst/>
          </a:prstGeom>
          <a:ln w="349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3" idx="2"/>
          </p:cNvCxnSpPr>
          <p:nvPr/>
        </p:nvCxnSpPr>
        <p:spPr>
          <a:xfrm flipH="1">
            <a:off x="4154993" y="2244003"/>
            <a:ext cx="1324873" cy="2047364"/>
          </a:xfrm>
          <a:prstGeom prst="straightConnector1">
            <a:avLst/>
          </a:prstGeom>
          <a:ln w="349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2242226" y="4535577"/>
            <a:ext cx="1015559" cy="30804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416404" y="4547220"/>
            <a:ext cx="536963" cy="29640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242226" y="4194324"/>
            <a:ext cx="1015559" cy="30804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416404" y="4205967"/>
            <a:ext cx="536963" cy="29640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6613183" y="4490726"/>
            <a:ext cx="1015559" cy="30804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787361" y="4502369"/>
            <a:ext cx="536963" cy="29640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29294" y="5545211"/>
            <a:ext cx="1015559" cy="30804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403472" y="5556854"/>
            <a:ext cx="536963" cy="29640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235760" y="6238360"/>
            <a:ext cx="1015559" cy="30804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409938" y="6250003"/>
            <a:ext cx="536963" cy="29640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2235760" y="5897107"/>
            <a:ext cx="1015559" cy="30804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409938" y="5908750"/>
            <a:ext cx="536963" cy="29640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71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S2-1907123 discussion, S2-1907124 CR (Huawei)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6963"/>
            <a:ext cx="10515600" cy="47300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The IPTV multicast solution use comment part with 6G LAN multicast/broadcast</a:t>
            </a:r>
          </a:p>
          <a:p>
            <a:r>
              <a:rPr lang="en-US" sz="2000" dirty="0" smtClean="0"/>
              <a:t>Used internal module for packet replication</a:t>
            </a:r>
          </a:p>
          <a:p>
            <a:r>
              <a:rPr lang="en-US" sz="2000" dirty="0" smtClean="0"/>
              <a:t>IGMP is managed by SMF which generates the FAR/PDR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9397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Can 38"/>
          <p:cNvSpPr/>
          <p:nvPr/>
        </p:nvSpPr>
        <p:spPr>
          <a:xfrm rot="5400000">
            <a:off x="1216219" y="4763887"/>
            <a:ext cx="413359" cy="723567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Can 39"/>
          <p:cNvSpPr/>
          <p:nvPr/>
        </p:nvSpPr>
        <p:spPr>
          <a:xfrm rot="5400000">
            <a:off x="1257912" y="3143600"/>
            <a:ext cx="413359" cy="723567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33297" y="3243484"/>
            <a:ext cx="907942" cy="5941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5G-RG1</a:t>
            </a:r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113821" y="4828620"/>
            <a:ext cx="907942" cy="5941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5G-RG2</a:t>
            </a:r>
            <a:endParaRPr lang="en-US" dirty="0"/>
          </a:p>
        </p:txBody>
      </p:sp>
      <p:sp>
        <p:nvSpPr>
          <p:cNvPr id="43" name="Rectangle 2"/>
          <p:cNvSpPr>
            <a:spLocks noChangeArrowheads="1"/>
          </p:cNvSpPr>
          <p:nvPr/>
        </p:nvSpPr>
        <p:spPr bwMode="auto">
          <a:xfrm>
            <a:off x="783566" y="2741827"/>
            <a:ext cx="13276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PDU session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333" y="21613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S2-1907123 discussion, S2-1907124 CR (Huawei)</a:t>
            </a:r>
            <a:endParaRPr lang="en-US" sz="36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363428" y="2326104"/>
            <a:ext cx="135485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N4 session 1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409938" y="2996785"/>
            <a:ext cx="536963" cy="3719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88711" y="2991173"/>
            <a:ext cx="536963" cy="3616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72975" y="3574943"/>
            <a:ext cx="536963" cy="3719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956679" y="3574943"/>
            <a:ext cx="536963" cy="3616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10844" y="2787041"/>
            <a:ext cx="2508454" cy="14217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145995" y="2695436"/>
            <a:ext cx="897813" cy="36740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Internal interface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71699" y="1484555"/>
            <a:ext cx="729380" cy="5530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SMF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707231" y="2791991"/>
            <a:ext cx="1854309" cy="28335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Internal interface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849988" y="4022765"/>
            <a:ext cx="536963" cy="3719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933692" y="4022765"/>
            <a:ext cx="536963" cy="3616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1" name="Can 20"/>
          <p:cNvSpPr/>
          <p:nvPr/>
        </p:nvSpPr>
        <p:spPr>
          <a:xfrm rot="5400000">
            <a:off x="9519780" y="3107658"/>
            <a:ext cx="413359" cy="2154477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8948815" y="3550371"/>
            <a:ext cx="45076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N6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3384655" y="4640631"/>
            <a:ext cx="536963" cy="3719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363428" y="4635019"/>
            <a:ext cx="536963" cy="3616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847692" y="5218789"/>
            <a:ext cx="536963" cy="3719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931396" y="5218789"/>
            <a:ext cx="536963" cy="3616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185561" y="4430887"/>
            <a:ext cx="2508454" cy="14217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2195546" y="5890067"/>
            <a:ext cx="135485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N4 session 6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5458335" y="2846243"/>
            <a:ext cx="122010" cy="2859362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0" name="Left Arrow 29"/>
          <p:cNvSpPr/>
          <p:nvPr/>
        </p:nvSpPr>
        <p:spPr>
          <a:xfrm>
            <a:off x="5580345" y="4265894"/>
            <a:ext cx="4020855" cy="115537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Left Arrow 30"/>
          <p:cNvSpPr/>
          <p:nvPr/>
        </p:nvSpPr>
        <p:spPr>
          <a:xfrm>
            <a:off x="1498485" y="3572876"/>
            <a:ext cx="4020855" cy="115537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Left Arrow 31"/>
          <p:cNvSpPr/>
          <p:nvPr/>
        </p:nvSpPr>
        <p:spPr>
          <a:xfrm>
            <a:off x="1498484" y="5193163"/>
            <a:ext cx="4020855" cy="115537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1490597" y="2085584"/>
            <a:ext cx="3601233" cy="1321495"/>
          </a:xfrm>
          <a:custGeom>
            <a:avLst/>
            <a:gdLst>
              <a:gd name="connsiteX0" fmla="*/ 0 w 3601233"/>
              <a:gd name="connsiteY0" fmla="*/ 1321495 h 1321495"/>
              <a:gd name="connsiteX1" fmla="*/ 1565754 w 3601233"/>
              <a:gd name="connsiteY1" fmla="*/ 1089764 h 1321495"/>
              <a:gd name="connsiteX2" fmla="*/ 3056351 w 3601233"/>
              <a:gd name="connsiteY2" fmla="*/ 945715 h 1321495"/>
              <a:gd name="connsiteX3" fmla="*/ 3601233 w 3601233"/>
              <a:gd name="connsiteY3" fmla="*/ 0 h 132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1233" h="1321495">
                <a:moveTo>
                  <a:pt x="0" y="1321495"/>
                </a:moveTo>
                <a:cubicBezTo>
                  <a:pt x="528181" y="1236944"/>
                  <a:pt x="1056362" y="1152394"/>
                  <a:pt x="1565754" y="1089764"/>
                </a:cubicBezTo>
                <a:cubicBezTo>
                  <a:pt x="2075146" y="1027134"/>
                  <a:pt x="2717105" y="1127342"/>
                  <a:pt x="3056351" y="945715"/>
                </a:cubicBezTo>
                <a:cubicBezTo>
                  <a:pt x="3395597" y="764088"/>
                  <a:pt x="3498415" y="382044"/>
                  <a:pt x="3601233" y="0"/>
                </a:cubicBezTo>
              </a:path>
            </a:pathLst>
          </a:custGeom>
          <a:noFill/>
          <a:ln w="53975">
            <a:solidFill>
              <a:srgbClr val="00B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4227534" y="2185792"/>
            <a:ext cx="1070976" cy="1434817"/>
          </a:xfrm>
          <a:custGeom>
            <a:avLst/>
            <a:gdLst>
              <a:gd name="connsiteX0" fmla="*/ 1070976 w 1070976"/>
              <a:gd name="connsiteY0" fmla="*/ 0 h 1434817"/>
              <a:gd name="connsiteX1" fmla="*/ 269310 w 1070976"/>
              <a:gd name="connsiteY1" fmla="*/ 1283918 h 1434817"/>
              <a:gd name="connsiteX2" fmla="*/ 0 w 1070976"/>
              <a:gd name="connsiteY2" fmla="*/ 1359074 h 1434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0976" h="1434817">
                <a:moveTo>
                  <a:pt x="1070976" y="0"/>
                </a:moveTo>
                <a:cubicBezTo>
                  <a:pt x="759391" y="528703"/>
                  <a:pt x="447806" y="1057406"/>
                  <a:pt x="269310" y="1283918"/>
                </a:cubicBezTo>
                <a:cubicBezTo>
                  <a:pt x="90814" y="1510430"/>
                  <a:pt x="45407" y="1434752"/>
                  <a:pt x="0" y="1359074"/>
                </a:cubicBezTo>
              </a:path>
            </a:pathLst>
          </a:custGeom>
          <a:noFill/>
          <a:ln w="41275">
            <a:solidFill>
              <a:srgbClr val="00B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2"/>
          <p:cNvSpPr>
            <a:spLocks noChangeArrowheads="1"/>
          </p:cNvSpPr>
          <p:nvPr/>
        </p:nvSpPr>
        <p:spPr bwMode="auto">
          <a:xfrm>
            <a:off x="3773631" y="2293217"/>
            <a:ext cx="112723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IGMP Join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5099446" y="2290258"/>
            <a:ext cx="10116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PDR/FAR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868152" y="2290258"/>
            <a:ext cx="7200691" cy="4317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5458335" y="2085584"/>
            <a:ext cx="1775446" cy="1678487"/>
          </a:xfrm>
          <a:prstGeom prst="straightConnector1">
            <a:avLst/>
          </a:prstGeom>
          <a:ln w="349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9973576" y="1504708"/>
            <a:ext cx="536963" cy="3719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9290552" y="1510320"/>
            <a:ext cx="536963" cy="3616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8" name="Rectangle 2"/>
          <p:cNvSpPr>
            <a:spLocks noChangeArrowheads="1"/>
          </p:cNvSpPr>
          <p:nvPr/>
        </p:nvSpPr>
        <p:spPr bwMode="auto">
          <a:xfrm>
            <a:off x="10763027" y="1502616"/>
            <a:ext cx="4299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UL</a:t>
            </a:r>
            <a:endParaRPr lang="en-US" dirty="0"/>
          </a:p>
        </p:txBody>
      </p:sp>
      <p:sp>
        <p:nvSpPr>
          <p:cNvPr id="49" name="Rectangle 48"/>
          <p:cNvSpPr/>
          <p:nvPr/>
        </p:nvSpPr>
        <p:spPr>
          <a:xfrm>
            <a:off x="9290552" y="1976096"/>
            <a:ext cx="536963" cy="3719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9983008" y="1994168"/>
            <a:ext cx="536963" cy="3616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1" name="Rectangle 2"/>
          <p:cNvSpPr>
            <a:spLocks noChangeArrowheads="1"/>
          </p:cNvSpPr>
          <p:nvPr/>
        </p:nvSpPr>
        <p:spPr bwMode="auto">
          <a:xfrm>
            <a:off x="10803698" y="1936032"/>
            <a:ext cx="4251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DL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77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501</Words>
  <Application>Microsoft Office PowerPoint</Application>
  <PresentationFormat>Widescreen</PresentationFormat>
  <Paragraphs>167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5WWC IPTV solutions</vt:lpstr>
      <vt:lpstr>S2-1906892 discussion/ S2-1906891 CR  (Juniper Networks)</vt:lpstr>
      <vt:lpstr>S2-1906892 discussion/ S2-1906891 CR  (Juniper Networks) </vt:lpstr>
      <vt:lpstr>S2-1907379 CR (Nokia)</vt:lpstr>
      <vt:lpstr>S2-1907379 CR (Nokia)</vt:lpstr>
      <vt:lpstr>S2-1907123 discussion, S2-1907124 CR (Huawei)</vt:lpstr>
      <vt:lpstr>S2-1907123 discussion, S2-1907124 CR (Huawei)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5WWC IPTV solutions</dc:title>
  <dc:creator>Huawei2</dc:creator>
  <cp:lastModifiedBy>Huawei2</cp:lastModifiedBy>
  <cp:revision>19</cp:revision>
  <dcterms:created xsi:type="dcterms:W3CDTF">2019-06-23T02:09:47Z</dcterms:created>
  <dcterms:modified xsi:type="dcterms:W3CDTF">2019-06-25T05:03:37Z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1561417635</vt:lpwstr>
  </property>
</Properties>
</file>